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64" r:id="rId4"/>
    <p:sldId id="263" r:id="rId5"/>
    <p:sldId id="277" r:id="rId6"/>
    <p:sldId id="266" r:id="rId7"/>
    <p:sldId id="267" r:id="rId8"/>
    <p:sldId id="271" r:id="rId9"/>
    <p:sldId id="272" r:id="rId10"/>
    <p:sldId id="273" r:id="rId11"/>
    <p:sldId id="276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4A85"/>
    <a:srgbClr val="F9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E4C25-40A6-482D-8B02-28CBAF0A4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AEB5D3-8E68-4D7C-95E2-D411C0EE0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A0C7C9-11C4-45A4-80E4-215923B8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106-9809-46CB-A02A-27CB583EEB68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D5DC16-F980-4421-99E0-ED45BDEE3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7CD0B3-5838-465B-991A-6BB9AE164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F373-7923-4D0A-9387-C31226606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1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D3199-CCE6-440C-AE86-93C5C1FE1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D0FE0-04C6-4FA8-92D6-AACB7CA219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A67ED7-57DE-4E68-84B4-F26BFA2EB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106-9809-46CB-A02A-27CB583EEB68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D1BBC1-129D-4693-910D-FF5049CE6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1BCDE1-12B9-4067-B76A-3EDBB92A0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F373-7923-4D0A-9387-C31226606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FF294D-7211-4E6E-A76F-A6D4BA1CA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6033A8-21A6-4049-9441-8D0A3F6CA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B5BD40-7869-46E5-8389-C42DC546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106-9809-46CB-A02A-27CB583EEB68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7889F-09D2-4034-9E24-11F37806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71081B-AC88-491B-8CFA-39C5F07F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F373-7923-4D0A-9387-C31226606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77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4685D-707D-48A5-A75B-9EC5A1AE5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08CC4-24A8-4193-BEEB-04F48C24B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FAE619-588D-4CBB-BBFD-DF4375FCD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106-9809-46CB-A02A-27CB583EEB68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B7C7D9-68DB-45A1-A80D-244794FE1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9399C2-9A23-468E-89C6-A229F9F5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F373-7923-4D0A-9387-C31226606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607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95F86-E7D5-4CB0-AD48-F0091B0D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66682-E20D-4475-A391-5A7A94D61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44AF9B-10C3-48E7-8E48-2463CF0E3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106-9809-46CB-A02A-27CB583EEB68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3BBBD7-D93E-48E5-88A9-9A5BBE0FF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4B1217-B05D-4447-B71A-CA903C83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F373-7923-4D0A-9387-C31226606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29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FB284-B2BF-4664-A830-D128CEA0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B86C75-C73D-479E-BDE3-EBDAB6150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12C305-061A-49F0-B204-E01507D4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E03BBC-FB7E-45B8-9B62-AF39B56E8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106-9809-46CB-A02A-27CB583EEB68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3C994-897E-4493-B77A-F523465A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39980B-C1A9-4BA0-89B0-C42EDB08B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F373-7923-4D0A-9387-C31226606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01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0CC1BF-6071-405A-BDE1-1C518F58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8A4C3C-B7E7-4320-B614-B26FA8F57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CDBFBE-D91C-4896-9E8C-82615B7B2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787784E-83FF-4EEB-9AF7-89068CA191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A3AA5C-F914-479D-A805-0F0FF832A9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E34AEA-FB0A-4AEB-A656-03D8A335C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106-9809-46CB-A02A-27CB583EEB68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83AA02-42ED-4918-909D-1A15F96BB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AB52C95-DEE2-4733-A4E4-9ECD23C3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F373-7923-4D0A-9387-C31226606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0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F3EF2-8AEE-4DE1-821A-1E096806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885F7C-BF77-4124-AB14-B72A6F8D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106-9809-46CB-A02A-27CB583EEB68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AF3E4F-91BD-4D6B-BE52-80E2F95DA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4BF2ED-C8B3-4F63-9377-450E71B4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F373-7923-4D0A-9387-C31226606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8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EE50BF6-767C-43FE-8B46-FA012FC64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106-9809-46CB-A02A-27CB583EEB68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6072F7-6BF8-462D-82DB-192F64498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385A1E-ACAA-41F2-8CCB-6CAC7CEAE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F373-7923-4D0A-9387-C31226606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2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FD35C-BF1C-4EDC-906F-B30A7FB3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3BDF39-F911-4D47-9E36-54CB7B8AB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B5E7F7-7461-4A41-9A8C-2025C66A2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32E3B2-2E9B-4123-856C-DD16AB7D2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106-9809-46CB-A02A-27CB583EEB68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72DB46-07D5-466A-A858-8D52D0835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7B2FB-C8B6-4272-A72B-37C61D0C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F373-7923-4D0A-9387-C31226606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25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4E3F02-30FA-4BF2-BF0C-41656D6DB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954A33-20B9-4292-888A-6ADA25FC4B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632C72-B18B-4B2C-9D7B-E82A35094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67C7F2-42C9-4CD4-BCC5-02D751E5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93106-9809-46CB-A02A-27CB583EEB68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49A8A0-62ED-4EF7-9ACC-36026A758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C9BE4-5A51-4668-8F1B-4AD4B9BD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6F373-7923-4D0A-9387-C31226606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90FCF-C017-44CE-A025-06B63B8FF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873B8C-5E0E-4B06-8E9E-C6059FD16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BBFC5C-2968-4E71-BE6A-056A73D91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93106-9809-46CB-A02A-27CB583EEB68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CFE2D9-C090-4C8E-A8A5-EEEE5EF6F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F48519-CE9A-4C01-9BF8-326CF9BDE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6F373-7923-4D0A-9387-C312266069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686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7FB"/>
            </a:gs>
            <a:gs pos="3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2763F-9784-4D58-AEFD-1FA8AE5D4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7F8DB2-1A81-43FB-BD77-D4A2E3D9D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664F15-E7E8-47BC-9E71-DDDC3C144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4">
                  <a:lumMod val="20000"/>
                  <a:lumOff val="80000"/>
                </a:schemeClr>
              </a:gs>
              <a:gs pos="39000">
                <a:schemeClr val="accent6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rgbClr val="864A85"/>
              </a:gs>
            </a:gsLst>
            <a:lin ang="5400000" scaled="1"/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FC7F93-55F3-4A23-8A71-DD12201D1B79}"/>
              </a:ext>
            </a:extLst>
          </p:cNvPr>
          <p:cNvSpPr txBox="1"/>
          <p:nvPr/>
        </p:nvSpPr>
        <p:spPr>
          <a:xfrm>
            <a:off x="1739705" y="650851"/>
            <a:ext cx="9144000" cy="773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дошкольное образовательное </a:t>
            </a: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учреждение </a:t>
            </a:r>
            <a:endParaRPr lang="ru-RU" sz="1800" b="1" i="1" dirty="0" smtClean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«Детский сад комбинированного вида № 14»</a:t>
            </a:r>
            <a:endParaRPr lang="ru-RU" sz="18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9C2C15-6D45-452C-8B9B-6327E0AA3E84}"/>
              </a:ext>
            </a:extLst>
          </p:cNvPr>
          <p:cNvSpPr txBox="1"/>
          <p:nvPr/>
        </p:nvSpPr>
        <p:spPr>
          <a:xfrm>
            <a:off x="773723" y="1563606"/>
            <a:ext cx="10747717" cy="2302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 класс для педагогов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образования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«Изготовлению макета водяного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колеса (турбины)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проведения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экспериментов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водой».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B63FD-46D8-4210-BB75-E912A05DE3DF}"/>
              </a:ext>
            </a:extLst>
          </p:cNvPr>
          <p:cNvSpPr txBox="1"/>
          <p:nvPr/>
        </p:nvSpPr>
        <p:spPr>
          <a:xfrm>
            <a:off x="5563773" y="4160814"/>
            <a:ext cx="5758375" cy="8535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b="1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Подготовила:</a:t>
            </a:r>
            <a:endParaRPr lang="ru-RU" sz="20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Сарафанова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Екатерина Игоревна.</a:t>
            </a:r>
            <a:endParaRPr lang="ru-RU" sz="2000" i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E3BD1C4-F8D5-460D-A54E-E419982FC8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4" b="5647"/>
          <a:stretch/>
        </p:blipFill>
        <p:spPr bwMode="auto">
          <a:xfrm>
            <a:off x="773723" y="3764338"/>
            <a:ext cx="3389473" cy="2442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58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7FB"/>
            </a:gs>
            <a:gs pos="3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2763F-9784-4D58-AEFD-1FA8AE5D4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7F8DB2-1A81-43FB-BD77-D4A2E3D9D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664F15-E7E8-47BC-9E71-DDDC3C144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4">
                  <a:lumMod val="20000"/>
                  <a:lumOff val="80000"/>
                </a:schemeClr>
              </a:gs>
              <a:gs pos="39000">
                <a:schemeClr val="accent6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rgbClr val="864A85"/>
              </a:gs>
            </a:gsLst>
            <a:lin ang="5400000" scaled="1"/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5A9FFF-0760-458D-A090-D41FC8606654}"/>
              </a:ext>
            </a:extLst>
          </p:cNvPr>
          <p:cNvSpPr txBox="1"/>
          <p:nvPr/>
        </p:nvSpPr>
        <p:spPr>
          <a:xfrm>
            <a:off x="630701" y="567018"/>
            <a:ext cx="10930597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848E8-4AD8-4B9F-A082-EB4FADA4AFB2}"/>
              </a:ext>
            </a:extLst>
          </p:cNvPr>
          <p:cNvSpPr txBox="1"/>
          <p:nvPr/>
        </p:nvSpPr>
        <p:spPr>
          <a:xfrm>
            <a:off x="773135" y="408257"/>
            <a:ext cx="1064572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макета «Водяного колеса»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BC3AF6-1625-412B-B1F8-57D75E610D43}"/>
              </a:ext>
            </a:extLst>
          </p:cNvPr>
          <p:cNvSpPr txBox="1"/>
          <p:nvPr/>
        </p:nvSpPr>
        <p:spPr>
          <a:xfrm>
            <a:off x="4757630" y="5804502"/>
            <a:ext cx="812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Наливаем воду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6E4F2B-5D1C-4AE8-8A9B-000E84ED1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" b="7875"/>
          <a:stretch/>
        </p:blipFill>
        <p:spPr>
          <a:xfrm>
            <a:off x="2568678" y="1219633"/>
            <a:ext cx="6519050" cy="451600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3103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7FB"/>
            </a:gs>
            <a:gs pos="3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2763F-9784-4D58-AEFD-1FA8AE5D4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7F8DB2-1A81-43FB-BD77-D4A2E3D9D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664F15-E7E8-47BC-9E71-DDDC3C144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4">
                  <a:lumMod val="20000"/>
                  <a:lumOff val="80000"/>
                </a:schemeClr>
              </a:gs>
              <a:gs pos="39000">
                <a:schemeClr val="accent6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rgbClr val="864A85"/>
              </a:gs>
            </a:gsLst>
            <a:lin ang="5400000" scaled="1"/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5A9FFF-0760-458D-A090-D41FC8606654}"/>
              </a:ext>
            </a:extLst>
          </p:cNvPr>
          <p:cNvSpPr txBox="1"/>
          <p:nvPr/>
        </p:nvSpPr>
        <p:spPr>
          <a:xfrm>
            <a:off x="630701" y="567018"/>
            <a:ext cx="10930597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848E8-4AD8-4B9F-A082-EB4FADA4AFB2}"/>
              </a:ext>
            </a:extLst>
          </p:cNvPr>
          <p:cNvSpPr txBox="1"/>
          <p:nvPr/>
        </p:nvSpPr>
        <p:spPr>
          <a:xfrm>
            <a:off x="773135" y="408257"/>
            <a:ext cx="10645728" cy="905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Проверьте опыт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BC3AF6-1625-412B-B1F8-57D75E610D43}"/>
              </a:ext>
            </a:extLst>
          </p:cNvPr>
          <p:cNvSpPr txBox="1"/>
          <p:nvPr/>
        </p:nvSpPr>
        <p:spPr>
          <a:xfrm>
            <a:off x="773135" y="1202465"/>
            <a:ext cx="46007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Привяжите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сбоку шпажки на водяном колесе нитку. На нитку привяжите 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небольшой груз, например карандаш и попробуйте лить воду на колесо и пронаблюдайте за тем, что будет происходить с карандашом и ниткой. 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6A846C-EFB1-4FB8-A2A3-1620D0CDF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31" t="52524" r="31808" b="23979"/>
          <a:stretch/>
        </p:blipFill>
        <p:spPr>
          <a:xfrm>
            <a:off x="5562641" y="1472534"/>
            <a:ext cx="5719647" cy="390132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53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7FB"/>
            </a:gs>
            <a:gs pos="3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2763F-9784-4D58-AEFD-1FA8AE5D4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7F8DB2-1A81-43FB-BD77-D4A2E3D9D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664F15-E7E8-47BC-9E71-DDDC3C144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4">
                  <a:lumMod val="20000"/>
                  <a:lumOff val="80000"/>
                </a:schemeClr>
              </a:gs>
              <a:gs pos="39000">
                <a:schemeClr val="accent6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rgbClr val="864A85"/>
              </a:gs>
            </a:gsLst>
            <a:lin ang="5400000" scaled="1"/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5A9FFF-0760-458D-A090-D41FC8606654}"/>
              </a:ext>
            </a:extLst>
          </p:cNvPr>
          <p:cNvSpPr txBox="1"/>
          <p:nvPr/>
        </p:nvSpPr>
        <p:spPr>
          <a:xfrm>
            <a:off x="630701" y="567018"/>
            <a:ext cx="10930597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848E8-4AD8-4B9F-A082-EB4FADA4AFB2}"/>
              </a:ext>
            </a:extLst>
          </p:cNvPr>
          <p:cNvSpPr txBox="1"/>
          <p:nvPr/>
        </p:nvSpPr>
        <p:spPr>
          <a:xfrm>
            <a:off x="773135" y="1842603"/>
            <a:ext cx="10645728" cy="106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54B406-A12B-4981-AEAE-13AC4A75C2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61" b="6835"/>
          <a:stretch/>
        </p:blipFill>
        <p:spPr>
          <a:xfrm>
            <a:off x="4705642" y="3255962"/>
            <a:ext cx="3031587" cy="27858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53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2763F-9784-4D58-AEFD-1FA8AE5D4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7F8DB2-1A81-43FB-BD77-D4A2E3D9D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664F15-E7E8-47BC-9E71-DDDC3C144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4">
                  <a:lumMod val="20000"/>
                  <a:lumOff val="80000"/>
                </a:schemeClr>
              </a:gs>
              <a:gs pos="39000">
                <a:schemeClr val="accent6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rgbClr val="864A85"/>
              </a:gs>
            </a:gsLst>
            <a:lin ang="5400000" scaled="1"/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5A9FFF-0760-458D-A090-D41FC8606654}"/>
              </a:ext>
            </a:extLst>
          </p:cNvPr>
          <p:cNvSpPr txBox="1"/>
          <p:nvPr/>
        </p:nvSpPr>
        <p:spPr>
          <a:xfrm>
            <a:off x="630701" y="797510"/>
            <a:ext cx="1093059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/>
                </a:solidFill>
              </a:rPr>
              <a:t>Цель: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/>
              <a:t>Развитие познавательной деятельности </a:t>
            </a:r>
            <a:r>
              <a:rPr lang="ru-RU" sz="2800" b="1" dirty="0" smtClean="0"/>
              <a:t> </a:t>
            </a:r>
            <a:r>
              <a:rPr lang="ru-RU" sz="2800" b="1" dirty="0" smtClean="0"/>
              <a:t>в процессе экспериментирования.</a:t>
            </a:r>
            <a:endParaRPr lang="ru-RU" sz="2800" b="1" dirty="0"/>
          </a:p>
          <a:p>
            <a:r>
              <a:rPr lang="ru-RU" sz="2800" b="1" dirty="0">
                <a:solidFill>
                  <a:schemeClr val="accent1"/>
                </a:solidFill>
              </a:rPr>
              <a:t>Задачи:</a:t>
            </a:r>
          </a:p>
          <a:p>
            <a:r>
              <a:rPr lang="ru-RU" sz="2800" b="1" dirty="0" smtClean="0"/>
              <a:t> 1. </a:t>
            </a:r>
            <a:r>
              <a:rPr lang="ru-RU" sz="2800" b="1" dirty="0"/>
              <a:t>Научить педагогов изготавливать макет водяного колеса и провести с его помощью опыт с водой для демонстрации выработки электроэнергии на ГЭС с целью дальнейшего применения полученных знаний в своей работе</a:t>
            </a:r>
            <a:r>
              <a:rPr lang="ru-RU" sz="2800" b="1" dirty="0" smtClean="0"/>
              <a:t>;</a:t>
            </a:r>
          </a:p>
          <a:p>
            <a:r>
              <a:rPr lang="ru-RU" sz="2800" b="1" dirty="0" smtClean="0"/>
              <a:t>2.Дать </a:t>
            </a:r>
            <a:r>
              <a:rPr lang="ru-RU" sz="2800" b="1" dirty="0"/>
              <a:t>рекомендации к последовательности проведения экспериментирования в процессе </a:t>
            </a:r>
            <a:r>
              <a:rPr lang="ru-RU" sz="2800" b="1" dirty="0" smtClean="0"/>
              <a:t>НОД</a:t>
            </a:r>
          </a:p>
          <a:p>
            <a:r>
              <a:rPr lang="ru-RU" sz="2800" b="1" dirty="0"/>
              <a:t>3. Научить педагогов подводить итог мастер-класса</a:t>
            </a:r>
            <a:endParaRPr lang="ru-RU" sz="4000" b="1" dirty="0" smtClean="0"/>
          </a:p>
          <a:p>
            <a:r>
              <a:rPr lang="ru-RU" b="1" dirty="0" smtClean="0"/>
              <a:t> </a:t>
            </a:r>
            <a:endParaRPr lang="ru-RU" sz="72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6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7FB"/>
            </a:gs>
            <a:gs pos="3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2763F-9784-4D58-AEFD-1FA8AE5D4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7F8DB2-1A81-43FB-BD77-D4A2E3D9D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664F15-E7E8-47BC-9E71-DDDC3C144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4">
                  <a:lumMod val="20000"/>
                  <a:lumOff val="80000"/>
                </a:schemeClr>
              </a:gs>
              <a:gs pos="39000">
                <a:schemeClr val="accent6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rgbClr val="864A85"/>
              </a:gs>
            </a:gsLst>
            <a:lin ang="5400000" scaled="1"/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5A9FFF-0760-458D-A090-D41FC8606654}"/>
              </a:ext>
            </a:extLst>
          </p:cNvPr>
          <p:cNvSpPr txBox="1"/>
          <p:nvPr/>
        </p:nvSpPr>
        <p:spPr>
          <a:xfrm>
            <a:off x="630701" y="1855396"/>
            <a:ext cx="10930597" cy="92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Практическая часть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DB90B55-0380-4BEC-907B-7714B6706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4" b="5647"/>
          <a:stretch/>
        </p:blipFill>
        <p:spPr bwMode="auto">
          <a:xfrm>
            <a:off x="984739" y="3330123"/>
            <a:ext cx="3770142" cy="2604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120640" y="3509963"/>
            <a:ext cx="5950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«Лучше один раз увидеть, чем сто раз услышать», — гласит народная мудрость. «Лучше один раз испытать, попробовать, сделать своими руками», - утверждают педагоги-практики. </a:t>
            </a:r>
          </a:p>
        </p:txBody>
      </p:sp>
    </p:spTree>
    <p:extLst>
      <p:ext uri="{BB962C8B-B14F-4D97-AF65-F5344CB8AC3E}">
        <p14:creationId xmlns:p14="http://schemas.microsoft.com/office/powerpoint/2010/main" val="89093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7FB"/>
            </a:gs>
            <a:gs pos="3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2763F-9784-4D58-AEFD-1FA8AE5D4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7F8DB2-1A81-43FB-BD77-D4A2E3D9D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664F15-E7E8-47BC-9E71-DDDC3C144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4">
                  <a:lumMod val="20000"/>
                  <a:lumOff val="80000"/>
                </a:schemeClr>
              </a:gs>
              <a:gs pos="39000">
                <a:schemeClr val="accent6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rgbClr val="864A85"/>
              </a:gs>
            </a:gsLst>
            <a:lin ang="5400000" scaled="1"/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5A9FFF-0760-458D-A090-D41FC8606654}"/>
              </a:ext>
            </a:extLst>
          </p:cNvPr>
          <p:cNvSpPr txBox="1"/>
          <p:nvPr/>
        </p:nvSpPr>
        <p:spPr>
          <a:xfrm>
            <a:off x="630701" y="567018"/>
            <a:ext cx="10930597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848E8-4AD8-4B9F-A082-EB4FADA4AFB2}"/>
              </a:ext>
            </a:extLst>
          </p:cNvPr>
          <p:cNvSpPr txBox="1"/>
          <p:nvPr/>
        </p:nvSpPr>
        <p:spPr>
          <a:xfrm>
            <a:off x="773135" y="408257"/>
            <a:ext cx="1064572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электростанций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9259D0-61D6-4077-B9F9-351DDCF71D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8" b="4410"/>
          <a:stretch/>
        </p:blipFill>
        <p:spPr>
          <a:xfrm>
            <a:off x="1720948" y="1189321"/>
            <a:ext cx="8421858" cy="510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7FB"/>
            </a:gs>
            <a:gs pos="3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2763F-9784-4D58-AEFD-1FA8AE5D4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7F8DB2-1A81-43FB-BD77-D4A2E3D9D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664F15-E7E8-47BC-9E71-DDDC3C144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4">
                  <a:lumMod val="20000"/>
                  <a:lumOff val="80000"/>
                </a:schemeClr>
              </a:gs>
              <a:gs pos="39000">
                <a:schemeClr val="accent6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rgbClr val="864A85"/>
              </a:gs>
            </a:gsLst>
            <a:lin ang="5400000" scaled="1"/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5A9FFF-0760-458D-A090-D41FC8606654}"/>
              </a:ext>
            </a:extLst>
          </p:cNvPr>
          <p:cNvSpPr txBox="1"/>
          <p:nvPr/>
        </p:nvSpPr>
        <p:spPr>
          <a:xfrm>
            <a:off x="630701" y="567018"/>
            <a:ext cx="10930597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848E8-4AD8-4B9F-A082-EB4FADA4AFB2}"/>
              </a:ext>
            </a:extLst>
          </p:cNvPr>
          <p:cNvSpPr txBox="1"/>
          <p:nvPr/>
        </p:nvSpPr>
        <p:spPr>
          <a:xfrm>
            <a:off x="773135" y="408257"/>
            <a:ext cx="1064572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выработки электроэнергии на ГЭС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FFB808-8204-4F8E-97BA-5D6E6356E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74" y="1150768"/>
            <a:ext cx="8463768" cy="513886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807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7FB"/>
            </a:gs>
            <a:gs pos="3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2763F-9784-4D58-AEFD-1FA8AE5D4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7F8DB2-1A81-43FB-BD77-D4A2E3D9D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664F15-E7E8-47BC-9E71-DDDC3C144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4">
                  <a:lumMod val="20000"/>
                  <a:lumOff val="80000"/>
                </a:schemeClr>
              </a:gs>
              <a:gs pos="39000">
                <a:schemeClr val="accent6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rgbClr val="864A85"/>
              </a:gs>
            </a:gsLst>
            <a:lin ang="5400000" scaled="1"/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5A9FFF-0760-458D-A090-D41FC8606654}"/>
              </a:ext>
            </a:extLst>
          </p:cNvPr>
          <p:cNvSpPr txBox="1"/>
          <p:nvPr/>
        </p:nvSpPr>
        <p:spPr>
          <a:xfrm>
            <a:off x="630701" y="567018"/>
            <a:ext cx="10930597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848E8-4AD8-4B9F-A082-EB4FADA4AFB2}"/>
              </a:ext>
            </a:extLst>
          </p:cNvPr>
          <p:cNvSpPr txBox="1"/>
          <p:nvPr/>
        </p:nvSpPr>
        <p:spPr>
          <a:xfrm>
            <a:off x="773135" y="408257"/>
            <a:ext cx="1064572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макета «Водяного колеса»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A60DCF-48A0-4171-893F-D525C5D16A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5" b="4554"/>
          <a:stretch/>
        </p:blipFill>
        <p:spPr>
          <a:xfrm>
            <a:off x="874032" y="1377914"/>
            <a:ext cx="4907790" cy="351653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774233-3925-46C1-8943-DAF26CB9E9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0" b="5983"/>
          <a:stretch/>
        </p:blipFill>
        <p:spPr>
          <a:xfrm>
            <a:off x="6410178" y="2503329"/>
            <a:ext cx="4907790" cy="351653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39DF865-1120-4D3D-8DBB-ABB81EBC7B6A}"/>
              </a:ext>
            </a:extLst>
          </p:cNvPr>
          <p:cNvSpPr txBox="1"/>
          <p:nvPr/>
        </p:nvSpPr>
        <p:spPr>
          <a:xfrm>
            <a:off x="1706880" y="5177165"/>
            <a:ext cx="2996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Надрезаем ложки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096917-E2EF-4F2D-A876-1C750464BCD9}"/>
              </a:ext>
            </a:extLst>
          </p:cNvPr>
          <p:cNvSpPr txBox="1"/>
          <p:nvPr/>
        </p:nvSpPr>
        <p:spPr>
          <a:xfrm>
            <a:off x="6959328" y="1741267"/>
            <a:ext cx="435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круг из пенопласта</a:t>
            </a:r>
          </a:p>
        </p:txBody>
      </p:sp>
    </p:spTree>
    <p:extLst>
      <p:ext uri="{BB962C8B-B14F-4D97-AF65-F5344CB8AC3E}">
        <p14:creationId xmlns:p14="http://schemas.microsoft.com/office/powerpoint/2010/main" val="77677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7FB"/>
            </a:gs>
            <a:gs pos="3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2763F-9784-4D58-AEFD-1FA8AE5D4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7F8DB2-1A81-43FB-BD77-D4A2E3D9D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664F15-E7E8-47BC-9E71-DDDC3C144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4">
                  <a:lumMod val="20000"/>
                  <a:lumOff val="80000"/>
                </a:schemeClr>
              </a:gs>
              <a:gs pos="39000">
                <a:schemeClr val="accent6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rgbClr val="864A85"/>
              </a:gs>
            </a:gsLst>
            <a:lin ang="5400000" scaled="1"/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5A9FFF-0760-458D-A090-D41FC8606654}"/>
              </a:ext>
            </a:extLst>
          </p:cNvPr>
          <p:cNvSpPr txBox="1"/>
          <p:nvPr/>
        </p:nvSpPr>
        <p:spPr>
          <a:xfrm>
            <a:off x="630701" y="567018"/>
            <a:ext cx="10930597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848E8-4AD8-4B9F-A082-EB4FADA4AFB2}"/>
              </a:ext>
            </a:extLst>
          </p:cNvPr>
          <p:cNvSpPr txBox="1"/>
          <p:nvPr/>
        </p:nvSpPr>
        <p:spPr>
          <a:xfrm>
            <a:off x="773135" y="408257"/>
            <a:ext cx="1064572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макета «Водяного колеса»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1C4B61-ED35-4D1B-B03B-89A28AFCE8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" b="7875"/>
          <a:stretch/>
        </p:blipFill>
        <p:spPr>
          <a:xfrm>
            <a:off x="2550583" y="1150768"/>
            <a:ext cx="6828540" cy="444713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BC3AF6-1625-412B-B1F8-57D75E610D43}"/>
              </a:ext>
            </a:extLst>
          </p:cNvPr>
          <p:cNvSpPr txBox="1"/>
          <p:nvPr/>
        </p:nvSpPr>
        <p:spPr>
          <a:xfrm>
            <a:off x="4068313" y="5689979"/>
            <a:ext cx="4392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Вставляем ложки в пенопласт</a:t>
            </a:r>
          </a:p>
        </p:txBody>
      </p:sp>
    </p:spTree>
    <p:extLst>
      <p:ext uri="{BB962C8B-B14F-4D97-AF65-F5344CB8AC3E}">
        <p14:creationId xmlns:p14="http://schemas.microsoft.com/office/powerpoint/2010/main" val="1394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7FB"/>
            </a:gs>
            <a:gs pos="3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2763F-9784-4D58-AEFD-1FA8AE5D4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7F8DB2-1A81-43FB-BD77-D4A2E3D9D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664F15-E7E8-47BC-9E71-DDDC3C144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4">
                  <a:lumMod val="20000"/>
                  <a:lumOff val="80000"/>
                </a:schemeClr>
              </a:gs>
              <a:gs pos="39000">
                <a:schemeClr val="accent6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rgbClr val="864A85"/>
              </a:gs>
            </a:gsLst>
            <a:lin ang="5400000" scaled="1"/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5A9FFF-0760-458D-A090-D41FC8606654}"/>
              </a:ext>
            </a:extLst>
          </p:cNvPr>
          <p:cNvSpPr txBox="1"/>
          <p:nvPr/>
        </p:nvSpPr>
        <p:spPr>
          <a:xfrm>
            <a:off x="630701" y="567018"/>
            <a:ext cx="10930597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848E8-4AD8-4B9F-A082-EB4FADA4AFB2}"/>
              </a:ext>
            </a:extLst>
          </p:cNvPr>
          <p:cNvSpPr txBox="1"/>
          <p:nvPr/>
        </p:nvSpPr>
        <p:spPr>
          <a:xfrm>
            <a:off x="773135" y="408257"/>
            <a:ext cx="1064572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макета «Водяного колеса»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BC3AF6-1625-412B-B1F8-57D75E610D43}"/>
              </a:ext>
            </a:extLst>
          </p:cNvPr>
          <p:cNvSpPr txBox="1"/>
          <p:nvPr/>
        </p:nvSpPr>
        <p:spPr>
          <a:xfrm>
            <a:off x="3857297" y="5769244"/>
            <a:ext cx="8123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Вставляем шпажку в пенопласт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3844B0B-F453-4EF5-BD53-C5243FB802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4" t="-2032" r="-234" b="5938"/>
          <a:stretch/>
        </p:blipFill>
        <p:spPr>
          <a:xfrm>
            <a:off x="2722804" y="1206444"/>
            <a:ext cx="6196623" cy="444511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2540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F7FB"/>
            </a:gs>
            <a:gs pos="3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2763F-9784-4D58-AEFD-1FA8AE5D4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7F8DB2-1A81-43FB-BD77-D4A2E3D9DC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664F15-E7E8-47BC-9E71-DDDC3C144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4">
                  <a:lumMod val="20000"/>
                  <a:lumOff val="80000"/>
                </a:schemeClr>
              </a:gs>
              <a:gs pos="39000">
                <a:schemeClr val="accent6">
                  <a:lumMod val="40000"/>
                  <a:lumOff val="60000"/>
                </a:schemeClr>
              </a:gs>
              <a:gs pos="83000">
                <a:schemeClr val="accent2">
                  <a:lumMod val="40000"/>
                  <a:lumOff val="60000"/>
                </a:schemeClr>
              </a:gs>
              <a:gs pos="100000">
                <a:srgbClr val="864A85"/>
              </a:gs>
            </a:gsLst>
            <a:lin ang="5400000" scaled="1"/>
          </a:gra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5A9FFF-0760-458D-A090-D41FC8606654}"/>
              </a:ext>
            </a:extLst>
          </p:cNvPr>
          <p:cNvSpPr txBox="1"/>
          <p:nvPr/>
        </p:nvSpPr>
        <p:spPr>
          <a:xfrm>
            <a:off x="630701" y="567018"/>
            <a:ext cx="10930597" cy="583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E848E8-4AD8-4B9F-A082-EB4FADA4AFB2}"/>
              </a:ext>
            </a:extLst>
          </p:cNvPr>
          <p:cNvSpPr txBox="1"/>
          <p:nvPr/>
        </p:nvSpPr>
        <p:spPr>
          <a:xfrm>
            <a:off x="773135" y="408257"/>
            <a:ext cx="10645728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Изготовление макета «Водяного колеса»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BC3AF6-1625-412B-B1F8-57D75E610D43}"/>
              </a:ext>
            </a:extLst>
          </p:cNvPr>
          <p:cNvSpPr txBox="1"/>
          <p:nvPr/>
        </p:nvSpPr>
        <p:spPr>
          <a:xfrm>
            <a:off x="647700" y="5714854"/>
            <a:ext cx="1077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Вставляем водяное колесо со шпажкой в отверстия в пластиковой бутылке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161EA47-8FF0-496D-A227-A10522A2A8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" b="5838"/>
          <a:stretch/>
        </p:blipFill>
        <p:spPr>
          <a:xfrm>
            <a:off x="2699761" y="1287147"/>
            <a:ext cx="6092548" cy="433563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80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238</Words>
  <Application>Microsoft Office PowerPoint</Application>
  <PresentationFormat>Широкоэкранный</PresentationFormat>
  <Paragraphs>30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79193926254</dc:creator>
  <cp:lastModifiedBy>Админ</cp:lastModifiedBy>
  <cp:revision>15</cp:revision>
  <dcterms:created xsi:type="dcterms:W3CDTF">2022-04-28T05:34:05Z</dcterms:created>
  <dcterms:modified xsi:type="dcterms:W3CDTF">2025-01-23T18:57:57Z</dcterms:modified>
</cp:coreProperties>
</file>